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1"/>
  </p:notesMasterIdLst>
  <p:sldIdLst>
    <p:sldId id="267" r:id="rId2"/>
    <p:sldId id="256" r:id="rId3"/>
    <p:sldId id="257" r:id="rId4"/>
    <p:sldId id="274" r:id="rId5"/>
    <p:sldId id="275" r:id="rId6"/>
    <p:sldId id="276" r:id="rId7"/>
    <p:sldId id="258" r:id="rId8"/>
    <p:sldId id="259" r:id="rId9"/>
    <p:sldId id="260" r:id="rId10"/>
    <p:sldId id="268" r:id="rId11"/>
    <p:sldId id="261" r:id="rId12"/>
    <p:sldId id="262" r:id="rId13"/>
    <p:sldId id="263" r:id="rId14"/>
    <p:sldId id="269" r:id="rId15"/>
    <p:sldId id="270" r:id="rId16"/>
    <p:sldId id="290" r:id="rId17"/>
    <p:sldId id="271" r:id="rId18"/>
    <p:sldId id="272" r:id="rId19"/>
    <p:sldId id="278" r:id="rId20"/>
    <p:sldId id="279" r:id="rId21"/>
    <p:sldId id="280" r:id="rId22"/>
    <p:sldId id="273" r:id="rId23"/>
    <p:sldId id="281" r:id="rId24"/>
    <p:sldId id="282" r:id="rId25"/>
    <p:sldId id="283" r:id="rId26"/>
    <p:sldId id="286" r:id="rId27"/>
    <p:sldId id="284" r:id="rId28"/>
    <p:sldId id="294" r:id="rId29"/>
    <p:sldId id="293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15588" autoAdjust="0"/>
    <p:restoredTop sz="94624" autoAdjust="0"/>
  </p:normalViewPr>
  <p:slideViewPr>
    <p:cSldViewPr>
      <p:cViewPr varScale="1">
        <p:scale>
          <a:sx n="73" d="100"/>
          <a:sy n="73" d="100"/>
        </p:scale>
        <p:origin x="-17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4470161-9113-45C6-A4DF-61D8B3F438E8}" type="datetimeFigureOut">
              <a:rPr lang="ru-RU"/>
              <a:pPr>
                <a:defRPr/>
              </a:pPr>
              <a:t>12.04.2017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38AED74-A9E9-4BAC-BAAC-3102E90330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7922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7B6E8D-1BC2-432E-B263-392E93A1410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6451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2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2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452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5C269E56-4687-43EC-8F8F-93824AF54E16}" type="datetimeFigureOut">
              <a:rPr lang="ru-RU"/>
              <a:pPr/>
              <a:t>12.04.2017</a:t>
            </a:fld>
            <a:endParaRPr lang="ru-RU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4526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D147843-BB5C-4AD4-BCA2-F79333ED0F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7FDCE5-04E8-497A-AC52-D7D564B3C829}" type="datetimeFigureOut">
              <a:rPr lang="ru-RU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229EA-1731-47D9-A170-5BD27F3438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B697FF-B607-4049-B7F6-395DD0E7E786}" type="datetimeFigureOut">
              <a:rPr lang="ru-RU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8562F-3916-4DF1-BBD5-22A28A7110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374881-2747-4A65-956F-C5F9029507BD}" type="datetimeFigureOut">
              <a:rPr lang="ru-RU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800CD-43D3-4239-88A4-E8C09D3961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D69701-7931-4442-B832-A922681C571A}" type="datetimeFigureOut">
              <a:rPr lang="ru-RU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D205B-D3E5-4829-A15B-E3DC2027DC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0F3F53-D60A-4ED6-8613-B431F2F4681D}" type="datetimeFigureOut">
              <a:rPr lang="ru-RU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D900D-0BD0-4F87-B084-919A448594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C595FE-1D87-4171-8B2F-5C2558BA7E17}" type="datetimeFigureOut">
              <a:rPr lang="ru-RU"/>
              <a:pPr/>
              <a:t>12.04.2017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11E2A-2708-4D0E-BF19-FFA6A6A6C7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CC1876-1CA0-4B06-A56C-9DA853F14E97}" type="datetimeFigureOut">
              <a:rPr lang="ru-RU"/>
              <a:pPr/>
              <a:t>12.04.2017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FE6A8-D516-488D-9E77-BAC1237BCC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C94331-5732-4431-9031-7964B7016BC3}" type="datetimeFigureOut">
              <a:rPr lang="ru-RU"/>
              <a:pPr/>
              <a:t>12.04.2017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3C003-110D-40AB-9BC6-88DF3436D7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44741E-A165-4506-8CF6-C9C2C0FE3F23}" type="datetimeFigureOut">
              <a:rPr lang="ru-RU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88D33-3D38-4F28-8CD6-AF0E9F8E23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78B755-3BFB-4B49-AB88-30C71A61551C}" type="datetimeFigureOut">
              <a:rPr lang="ru-RU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A9371-C104-4B4C-A3F0-0AF6F6FA88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6349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49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49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349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349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350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43812C07-DDF2-4762-80BB-C05A023D7560}" type="datetimeFigureOut">
              <a:rPr lang="ru-RU"/>
              <a:pPr/>
              <a:t>12.04.2017</a:t>
            </a:fld>
            <a:endParaRPr lang="ru-RU"/>
          </a:p>
        </p:txBody>
      </p:sp>
      <p:sp>
        <p:nvSpPr>
          <p:cNvPr id="6350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350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CCADDB23-BAF1-43BB-B25C-4845E5711659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2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5616" y="836712"/>
            <a:ext cx="6913563" cy="1276225"/>
          </a:xfrm>
        </p:spPr>
        <p:txBody>
          <a:bodyPr anchorCtr="0"/>
          <a:lstStyle/>
          <a:p>
            <a:r>
              <a:rPr lang="ru-RU" sz="6000" dirty="0" smtClean="0"/>
              <a:t>День КОСМОНАВТИКИ!</a:t>
            </a:r>
            <a:endParaRPr lang="ru-RU" sz="6000" dirty="0"/>
          </a:p>
        </p:txBody>
      </p:sp>
      <p:pic>
        <p:nvPicPr>
          <p:cNvPr id="14338" name="Picture 3" descr="C:\Users\Инна\Pictures\космонавт4.jpg"/>
          <p:cNvPicPr>
            <a:picLocks noChangeAspect="1" noChangeArrowheads="1"/>
          </p:cNvPicPr>
          <p:nvPr/>
        </p:nvPicPr>
        <p:blipFill>
          <a:blip r:embed="rId2" cstate="print"/>
          <a:srcRect r="963" b="1202"/>
          <a:stretch>
            <a:fillRect/>
          </a:stretch>
        </p:blipFill>
        <p:spPr bwMode="auto">
          <a:xfrm>
            <a:off x="5580112" y="2813531"/>
            <a:ext cx="3547492" cy="402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948578"/>
            <a:ext cx="3968750" cy="406213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dirty="0" smtClean="0">
              <a:effectLst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Инна\Pictures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4893" y="743302"/>
            <a:ext cx="7949107" cy="611469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7813"/>
            <a:ext cx="7931224" cy="414883"/>
          </a:xfrm>
        </p:spPr>
        <p:txBody>
          <a:bodyPr/>
          <a:lstStyle/>
          <a:p>
            <a:r>
              <a:rPr lang="ru-RU" sz="1400" dirty="0" smtClean="0">
                <a:effectLst/>
              </a:rPr>
              <a:t>9. Большая часть Земли покрыта водой.</a:t>
            </a:r>
            <a:endParaRPr lang="ru-RU" sz="14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900113" y="5949280"/>
            <a:ext cx="7920359" cy="90872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10. Планета Земля – лишь пылинка в огромном черном космосе. 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Планета не стоит на месте - она вращается вокруг своей оси и одновременно </a:t>
            </a:r>
            <a:r>
              <a:rPr lang="ru-RU" sz="1400" dirty="0" smtClean="0"/>
              <a:t>осуществляет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smtClean="0"/>
              <a:t> </a:t>
            </a:r>
            <a:r>
              <a:rPr lang="ru-RU" sz="1400" dirty="0"/>
              <a:t>движение вокруг Солнца.</a:t>
            </a:r>
          </a:p>
        </p:txBody>
      </p:sp>
      <p:pic>
        <p:nvPicPr>
          <p:cNvPr id="1028" name="Picture 4" descr="C:\Users\Инна\Pictures\Новая папка\Рисуно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588008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619672" y="5949280"/>
            <a:ext cx="6264696" cy="72008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400" dirty="0"/>
              <a:t>11. Благодаря  вращению планеты вокруг своей оси – происходит </a:t>
            </a:r>
            <a:r>
              <a:rPr lang="ru-RU" sz="1400" dirty="0" smtClean="0"/>
              <a:t>смена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1400" dirty="0" smtClean="0"/>
              <a:t> </a:t>
            </a:r>
            <a:r>
              <a:rPr lang="ru-RU" sz="1400" dirty="0"/>
              <a:t>суток (утро, день, вечер, ночь).</a:t>
            </a:r>
          </a:p>
        </p:txBody>
      </p:sp>
      <p:pic>
        <p:nvPicPr>
          <p:cNvPr id="1027" name="Picture 3" descr="F:\img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0648"/>
            <a:ext cx="6050515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258888" y="5589240"/>
            <a:ext cx="6841504" cy="126876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12. Благодаря  движению Земли вокруг Солнца меняются времена </a:t>
            </a:r>
            <a:r>
              <a:rPr lang="ru-RU" sz="1400" dirty="0" smtClean="0"/>
              <a:t>года.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smtClean="0"/>
              <a:t> </a:t>
            </a:r>
            <a:r>
              <a:rPr lang="ru-RU" sz="1400" dirty="0"/>
              <a:t>Путешествие вокруг Солнца занимает у Земли один год. 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Так начинается и заканчивается год. 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Сколько месяцев в году?</a:t>
            </a:r>
          </a:p>
        </p:txBody>
      </p:sp>
      <p:pic>
        <p:nvPicPr>
          <p:cNvPr id="2050" name="Picture 2" descr="F:\img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81528" cy="4158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1691680" y="6093296"/>
            <a:ext cx="6912768" cy="764704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/>
              <a:t> </a:t>
            </a:r>
            <a:r>
              <a:rPr lang="ru-RU" sz="1400" dirty="0" smtClean="0"/>
              <a:t>1</a:t>
            </a:r>
            <a:r>
              <a:rPr lang="en-US" sz="1400" dirty="0" smtClean="0"/>
              <a:t>3</a:t>
            </a:r>
            <a:r>
              <a:rPr lang="ru-RU" sz="1400" dirty="0" smtClean="0"/>
              <a:t>. </a:t>
            </a:r>
            <a:r>
              <a:rPr lang="ru-RU" sz="1400" dirty="0"/>
              <a:t>Во  Вселенной планета Земля не одна (Солнце - это огромная огненная </a:t>
            </a:r>
            <a:endParaRPr lang="ru-RU" sz="1400" dirty="0" smtClean="0"/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smtClean="0"/>
              <a:t>звезда </a:t>
            </a:r>
            <a:r>
              <a:rPr lang="ru-RU" sz="1400" dirty="0"/>
              <a:t>и 9 планет: Меркурий, Венера, Земля, Марс, Юпитер, Сатурн, Уран, Нептун, Плутон).</a:t>
            </a:r>
          </a:p>
        </p:txBody>
      </p:sp>
      <p:pic>
        <p:nvPicPr>
          <p:cNvPr id="33796" name="Picture 2" descr="C:\Users\Инна\Pictures\Новая папка\Рисунок3.jpg"/>
          <p:cNvPicPr>
            <a:picLocks noChangeAspect="1" noChangeArrowheads="1"/>
          </p:cNvPicPr>
          <p:nvPr/>
        </p:nvPicPr>
        <p:blipFill>
          <a:blip r:embed="rId2" cstate="print"/>
          <a:srcRect l="1091" t="1668" r="1044" b="1305"/>
          <a:stretch>
            <a:fillRect/>
          </a:stretch>
        </p:blipFill>
        <p:spPr bwMode="auto">
          <a:xfrm>
            <a:off x="0" y="0"/>
            <a:ext cx="9144000" cy="592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2123728" y="6309320"/>
            <a:ext cx="5472608" cy="54868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400" dirty="0" smtClean="0"/>
              <a:t>1</a:t>
            </a:r>
            <a:r>
              <a:rPr lang="en-US" sz="1400" dirty="0" smtClean="0"/>
              <a:t>4</a:t>
            </a:r>
            <a:r>
              <a:rPr lang="ru-RU" sz="1400" dirty="0" smtClean="0"/>
              <a:t>.  </a:t>
            </a:r>
            <a:r>
              <a:rPr lang="ru-RU" sz="1400" dirty="0" smtClean="0"/>
              <a:t>У Земли есть спутник Луна</a:t>
            </a:r>
            <a:r>
              <a:rPr lang="ru-RU" sz="1400" dirty="0"/>
              <a:t>.</a:t>
            </a:r>
          </a:p>
        </p:txBody>
      </p:sp>
      <p:pic>
        <p:nvPicPr>
          <p:cNvPr id="34820" name="Picture 2" descr="C:\Users\Инна\Pictures\Новая папка\Рисунок6.jpg"/>
          <p:cNvPicPr>
            <a:picLocks noChangeAspect="1" noChangeArrowheads="1"/>
          </p:cNvPicPr>
          <p:nvPr/>
        </p:nvPicPr>
        <p:blipFill>
          <a:blip r:embed="rId2" cstate="print"/>
          <a:srcRect l="2287" t="1509" r="830" b="1140"/>
          <a:stretch>
            <a:fillRect/>
          </a:stretch>
        </p:blipFill>
        <p:spPr bwMode="auto">
          <a:xfrm>
            <a:off x="935088" y="0"/>
            <a:ext cx="8208912" cy="618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нна\Pictures\космонавт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3" y="0"/>
            <a:ext cx="6924201" cy="609329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021288"/>
            <a:ext cx="8208912" cy="836712"/>
          </a:xfrm>
        </p:spPr>
        <p:txBody>
          <a:bodyPr/>
          <a:lstStyle/>
          <a:p>
            <a:r>
              <a:rPr lang="ru-RU" sz="1400" dirty="0" smtClean="0">
                <a:effectLst/>
              </a:rPr>
              <a:t>15. </a:t>
            </a:r>
            <a:r>
              <a:rPr lang="ru-RU" sz="1400" dirty="0" smtClean="0">
                <a:effectLst/>
              </a:rPr>
              <a:t>Для того чтобы исследовать космос - первыми отправили в полет собак: Белку и Стрелку. После полета они благополучно  вернулись на Землю.</a:t>
            </a:r>
            <a:endParaRPr lang="ru-RU" sz="14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792288" y="5367338"/>
            <a:ext cx="6667500" cy="804862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400" dirty="0" smtClean="0"/>
              <a:t>1</a:t>
            </a:r>
            <a:r>
              <a:rPr lang="ru-RU" sz="1400" dirty="0" smtClean="0"/>
              <a:t>6</a:t>
            </a:r>
            <a:r>
              <a:rPr lang="ru-RU" sz="1400" dirty="0" smtClean="0"/>
              <a:t>. </a:t>
            </a:r>
            <a:r>
              <a:rPr lang="ru-RU" sz="1400" dirty="0"/>
              <a:t>Юрий Алексеевич Гагарин. </a:t>
            </a: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r>
              <a:rPr lang="ru-RU" sz="1400" dirty="0" smtClean="0"/>
              <a:t>Он был  первым космонавтом, который   </a:t>
            </a:r>
            <a:r>
              <a:rPr lang="ru-RU" sz="1400" dirty="0"/>
              <a:t>совершил полет вокруг Земли на  космическом корабле (ракете </a:t>
            </a:r>
            <a:r>
              <a:rPr lang="ru-RU" sz="1400" dirty="0" smtClean="0"/>
              <a:t>).</a:t>
            </a:r>
            <a:endParaRPr lang="ru-RU" sz="1400" dirty="0"/>
          </a:p>
        </p:txBody>
      </p:sp>
      <p:pic>
        <p:nvPicPr>
          <p:cNvPr id="35844" name="Picture 2" descr="C:\Users\Инна\Pictures\Новая папка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183356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4" descr="C:\Users\Инна\Pictures\Новая папка\Рисунок9.jpg"/>
          <p:cNvPicPr>
            <a:picLocks noChangeAspect="1" noChangeArrowheads="1"/>
          </p:cNvPicPr>
          <p:nvPr/>
        </p:nvPicPr>
        <p:blipFill>
          <a:blip r:embed="rId3" cstate="print"/>
          <a:srcRect l="4793" t="3314" r="3407" b="5188"/>
          <a:stretch>
            <a:fillRect/>
          </a:stretch>
        </p:blipFill>
        <p:spPr bwMode="auto">
          <a:xfrm>
            <a:off x="7092280" y="1556792"/>
            <a:ext cx="176053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Инна\Pictures\гагари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88640"/>
            <a:ext cx="3744416" cy="5109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dirty="0" smtClean="0"/>
              <a:t>17</a:t>
            </a:r>
            <a:r>
              <a:rPr lang="ru-RU" sz="1400" dirty="0" smtClean="0"/>
              <a:t>. </a:t>
            </a:r>
            <a:r>
              <a:rPr lang="ru-RU" dirty="0" smtClean="0"/>
              <a:t>Главный конструктор </a:t>
            </a:r>
            <a:r>
              <a:rPr lang="ru-RU" sz="1400" dirty="0" smtClean="0"/>
              <a:t> космического корабля (ракеты)  </a:t>
            </a:r>
            <a:r>
              <a:rPr lang="ru-RU" sz="1400" dirty="0"/>
              <a:t>Сергей Павлович </a:t>
            </a:r>
            <a:r>
              <a:rPr lang="ru-RU" sz="1400" dirty="0" smtClean="0"/>
              <a:t>Королев. </a:t>
            </a:r>
            <a:endParaRPr lang="ru-RU" sz="1400" dirty="0"/>
          </a:p>
        </p:txBody>
      </p:sp>
      <p:pic>
        <p:nvPicPr>
          <p:cNvPr id="36868" name="Picture 2" descr="C:\Users\Инна\Pictures\Новая папка\Рисунок10.jpg"/>
          <p:cNvPicPr>
            <a:picLocks noChangeAspect="1" noChangeArrowheads="1"/>
          </p:cNvPicPr>
          <p:nvPr/>
        </p:nvPicPr>
        <p:blipFill>
          <a:blip r:embed="rId2" cstate="print"/>
          <a:srcRect l="1256" t="1675" r="1256" b="2011"/>
          <a:stretch>
            <a:fillRect/>
          </a:stretch>
        </p:blipFill>
        <p:spPr bwMode="auto">
          <a:xfrm>
            <a:off x="4499992" y="0"/>
            <a:ext cx="4644008" cy="343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Инна\Pictures\сп короле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46487"/>
            <a:ext cx="5900996" cy="3411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79512" y="188640"/>
            <a:ext cx="3744416" cy="18002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r>
              <a:rPr lang="ru-RU" sz="1400" dirty="0" smtClean="0"/>
              <a:t>18</a:t>
            </a:r>
            <a:r>
              <a:rPr lang="ru-RU" sz="1400" dirty="0" smtClean="0"/>
              <a:t>. </a:t>
            </a:r>
            <a:r>
              <a:rPr lang="ru-RU" sz="1400" dirty="0"/>
              <a:t>Чтобы стать космонавтом  необходимо хорошо учиться, быть </a:t>
            </a:r>
            <a:r>
              <a:rPr lang="ru-RU" sz="1400" dirty="0" smtClean="0"/>
              <a:t>грамотным, </a:t>
            </a:r>
            <a:r>
              <a:rPr lang="ru-RU" sz="1400" dirty="0"/>
              <a:t>заниматься спортом и иметь хорошее здоровье. </a:t>
            </a: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endParaRPr lang="ru-RU" sz="1400" dirty="0" smtClean="0"/>
          </a:p>
          <a:p>
            <a:pPr marL="0" indent="0" algn="ctr">
              <a:buFont typeface="Wingdings" pitchFamily="2" charset="2"/>
              <a:buNone/>
            </a:pPr>
            <a:r>
              <a:rPr lang="ru-RU" sz="1400" dirty="0" smtClean="0"/>
              <a:t>Так проходит медицинское обследование перед полетом в космос.</a:t>
            </a:r>
            <a:endParaRPr lang="ru-RU" sz="1400" dirty="0"/>
          </a:p>
        </p:txBody>
      </p:sp>
      <p:pic>
        <p:nvPicPr>
          <p:cNvPr id="37892" name="Picture 2" descr="C:\Users\Инна\Pictures\Новая папка\Рисунок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04664"/>
            <a:ext cx="4717032" cy="3784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Инна\Pictures\осмотр враче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3810001" cy="3781426"/>
          </a:xfrm>
          <a:prstGeom prst="rect">
            <a:avLst/>
          </a:prstGeom>
          <a:noFill/>
        </p:spPr>
      </p:pic>
      <p:pic>
        <p:nvPicPr>
          <p:cNvPr id="6147" name="Picture 3" descr="C:\Users\Инна\Pictures\работа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437112"/>
            <a:ext cx="4296077" cy="2204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47664" y="5877272"/>
            <a:ext cx="6840760" cy="648072"/>
          </a:xfrm>
        </p:spPr>
        <p:txBody>
          <a:bodyPr anchorCtr="0"/>
          <a:lstStyle/>
          <a:p>
            <a:pPr marL="914400" indent="-914400"/>
            <a:r>
              <a:rPr lang="ru-RU" sz="1600" dirty="0" smtClean="0">
                <a:effectLst/>
              </a:rPr>
              <a:t>1. Мы </a:t>
            </a:r>
            <a:r>
              <a:rPr lang="ru-RU" sz="1600" dirty="0">
                <a:effectLst/>
              </a:rPr>
              <a:t>живем на планете Земля. Земля – это наш </a:t>
            </a:r>
            <a:r>
              <a:rPr lang="ru-RU" sz="1600" dirty="0" smtClean="0">
                <a:effectLst/>
              </a:rPr>
              <a:t>дом. Земля напоминает  форму шара.</a:t>
            </a:r>
            <a:endParaRPr lang="ru-RU" sz="4800" dirty="0">
              <a:effectLst/>
            </a:endParaRPr>
          </a:p>
        </p:txBody>
      </p:sp>
      <p:pic>
        <p:nvPicPr>
          <p:cNvPr id="17410" name="Picture 2" descr="C:\Users\Инна\Pictures\земля 5.jpg"/>
          <p:cNvPicPr>
            <a:picLocks noChangeAspect="1" noChangeArrowheads="1"/>
          </p:cNvPicPr>
          <p:nvPr/>
        </p:nvPicPr>
        <p:blipFill>
          <a:blip r:embed="rId3" cstate="print"/>
          <a:srcRect l="10152" r="10849" b="2855"/>
          <a:stretch>
            <a:fillRect/>
          </a:stretch>
        </p:blipFill>
        <p:spPr bwMode="auto">
          <a:xfrm>
            <a:off x="1763713" y="188913"/>
            <a:ext cx="6048375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2" descr="C:\Users\Инна\Pictures\Новая папка\Рисунок20.jpg"/>
          <p:cNvPicPr>
            <a:picLocks noChangeAspect="1" noChangeArrowheads="1"/>
          </p:cNvPicPr>
          <p:nvPr/>
        </p:nvPicPr>
        <p:blipFill>
          <a:blip r:embed="rId2" cstate="print"/>
          <a:srcRect l="1752" t="1186" r="2843" b="670"/>
          <a:stretch>
            <a:fillRect/>
          </a:stretch>
        </p:blipFill>
        <p:spPr bwMode="auto">
          <a:xfrm>
            <a:off x="5148064" y="188640"/>
            <a:ext cx="3528392" cy="548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Инна\Pictures\12983684596412trenirovkakosmonavtov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8640"/>
            <a:ext cx="3816911" cy="54006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5718175"/>
            <a:ext cx="8229600" cy="1139825"/>
          </a:xfrm>
        </p:spPr>
        <p:txBody>
          <a:bodyPr/>
          <a:lstStyle/>
          <a:p>
            <a:r>
              <a:rPr lang="ru-RU" sz="1400" dirty="0" smtClean="0">
                <a:effectLst/>
              </a:rPr>
              <a:t>19</a:t>
            </a:r>
            <a:r>
              <a:rPr lang="ru-RU" sz="1400" dirty="0" smtClean="0">
                <a:effectLst/>
              </a:rPr>
              <a:t>. </a:t>
            </a:r>
            <a:r>
              <a:rPr lang="ru-RU" sz="1400" dirty="0" smtClean="0">
                <a:effectLst/>
              </a:rPr>
              <a:t>Так проходят тренировки космонавтов и идет отбор тех, кто полетит в космос ( умный,  сильный, физически выносливый, волевой, трудолюбивый,  находчивый). </a:t>
            </a:r>
            <a:endParaRPr lang="ru-RU" sz="14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71600" y="5301208"/>
            <a:ext cx="3168352" cy="824954"/>
          </a:xfrm>
        </p:spPr>
        <p:txBody>
          <a:bodyPr/>
          <a:lstStyle/>
          <a:p>
            <a:pPr>
              <a:buNone/>
            </a:pPr>
            <a:r>
              <a:rPr lang="ru-RU" sz="1400" dirty="0" smtClean="0"/>
              <a:t>Первая женщина – космонавт </a:t>
            </a:r>
          </a:p>
          <a:p>
            <a:pPr>
              <a:buNone/>
            </a:pPr>
            <a:r>
              <a:rPr lang="ru-RU" sz="1400" dirty="0" smtClean="0"/>
              <a:t>Валентина Терешкова</a:t>
            </a:r>
            <a:endParaRPr lang="ru-RU" sz="14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60032" y="5301208"/>
            <a:ext cx="4283968" cy="1556791"/>
          </a:xfrm>
        </p:spPr>
        <p:txBody>
          <a:bodyPr/>
          <a:lstStyle/>
          <a:p>
            <a:pPr>
              <a:buNone/>
            </a:pPr>
            <a:r>
              <a:rPr lang="ru-RU" sz="1400" dirty="0" smtClean="0"/>
              <a:t>Валентина Терешкова тренируется, готовится к полету.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-</a:t>
            </a:r>
            <a:r>
              <a:rPr lang="ru-RU" sz="1400" dirty="0" smtClean="0"/>
              <a:t>20-</a:t>
            </a:r>
            <a:endParaRPr lang="ru-RU" sz="1400" dirty="0"/>
          </a:p>
        </p:txBody>
      </p:sp>
      <p:pic>
        <p:nvPicPr>
          <p:cNvPr id="1026" name="Picture 2" descr="C:\Users\Инна\Pictures\космонав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176464" cy="4813874"/>
          </a:xfrm>
          <a:prstGeom prst="rect">
            <a:avLst/>
          </a:prstGeom>
          <a:noFill/>
        </p:spPr>
      </p:pic>
      <p:pic>
        <p:nvPicPr>
          <p:cNvPr id="1027" name="Picture 3" descr="C:\Users\Инна\Pictures\Новая папка\Рисунок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4664"/>
            <a:ext cx="4032448" cy="4671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88024" y="5445224"/>
            <a:ext cx="3600400" cy="504056"/>
          </a:xfrm>
        </p:spPr>
        <p:txBody>
          <a:bodyPr/>
          <a:lstStyle/>
          <a:p>
            <a:r>
              <a:rPr lang="ru-RU" dirty="0" smtClean="0">
                <a:effectLst/>
              </a:rPr>
              <a:t>Космонавт на Луне.</a:t>
            </a:r>
            <a:endParaRPr lang="ru-RU" dirty="0"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smtClean="0"/>
              <a:t>21. </a:t>
            </a:r>
            <a:r>
              <a:rPr lang="ru-RU" sz="1400" dirty="0"/>
              <a:t>Для работы в космосе необходимо иметь специальный костюм (скафандр, комбинезон, обувь, т.д.) Одежда должна быть удобной и практичной, со специальным оборудованием (рацией</a:t>
            </a:r>
            <a:r>
              <a:rPr lang="ru-RU" sz="1400" dirty="0" smtClean="0"/>
              <a:t>, с системой  жизнеобеспечения, </a:t>
            </a:r>
            <a:r>
              <a:rPr lang="ru-RU" sz="1400" dirty="0"/>
              <a:t>т.д</a:t>
            </a:r>
            <a:r>
              <a:rPr lang="ru-RU" sz="1400" dirty="0" smtClean="0"/>
              <a:t>.)</a:t>
            </a:r>
            <a:endParaRPr lang="ru-RU" sz="1400" dirty="0"/>
          </a:p>
        </p:txBody>
      </p:sp>
      <p:pic>
        <p:nvPicPr>
          <p:cNvPr id="40964" name="Picture 2" descr="C:\Users\Инна\Pictures\Новая папка\Рисунок7.jpg"/>
          <p:cNvPicPr>
            <a:picLocks noChangeAspect="1" noChangeArrowheads="1"/>
          </p:cNvPicPr>
          <p:nvPr/>
        </p:nvPicPr>
        <p:blipFill>
          <a:blip r:embed="rId2" cstate="print"/>
          <a:srcRect l="3583" t="1611" r="1772" b="1506"/>
          <a:stretch>
            <a:fillRect/>
          </a:stretch>
        </p:blipFill>
        <p:spPr bwMode="auto">
          <a:xfrm>
            <a:off x="4355976" y="404664"/>
            <a:ext cx="4329744" cy="498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2700339" y="6165304"/>
            <a:ext cx="5904109" cy="69269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400" dirty="0" smtClean="0"/>
              <a:t>22. </a:t>
            </a:r>
            <a:r>
              <a:rPr lang="ru-RU" sz="1400" dirty="0" smtClean="0"/>
              <a:t>В </a:t>
            </a:r>
            <a:r>
              <a:rPr lang="ru-RU" sz="1400" dirty="0"/>
              <a:t>космосе космонавт должен быть готов к невесомости.</a:t>
            </a:r>
          </a:p>
        </p:txBody>
      </p:sp>
      <p:pic>
        <p:nvPicPr>
          <p:cNvPr id="41988" name="Picture 2" descr="C:\Users\Инна\Pictures\Новая папка\Рисунок16.jpg"/>
          <p:cNvPicPr>
            <a:picLocks noChangeAspect="1" noChangeArrowheads="1"/>
          </p:cNvPicPr>
          <p:nvPr/>
        </p:nvPicPr>
        <p:blipFill>
          <a:blip r:embed="rId2" cstate="print"/>
          <a:srcRect l="1326" t="1784" r="606" b="3220"/>
          <a:stretch>
            <a:fillRect/>
          </a:stretch>
        </p:blipFill>
        <p:spPr bwMode="auto">
          <a:xfrm>
            <a:off x="395536" y="0"/>
            <a:ext cx="8388424" cy="603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211960" y="1052736"/>
            <a:ext cx="4932040" cy="792088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1400" dirty="0" smtClean="0"/>
              <a:t>23. </a:t>
            </a:r>
            <a:r>
              <a:rPr lang="ru-RU" sz="1400" dirty="0" smtClean="0"/>
              <a:t>Вот </a:t>
            </a:r>
            <a:r>
              <a:rPr lang="ru-RU" sz="1400" dirty="0"/>
              <a:t>так работают космонавты в открытом космосе (изучают планету, берут пробы грунта, пыли; фотографируют, т.д.).</a:t>
            </a:r>
          </a:p>
        </p:txBody>
      </p:sp>
      <p:pic>
        <p:nvPicPr>
          <p:cNvPr id="43012" name="Picture 2" descr="C:\Users\Инна\Pictures\Новая папка\Рисунок12.jpg"/>
          <p:cNvPicPr>
            <a:picLocks noChangeAspect="1" noChangeArrowheads="1"/>
          </p:cNvPicPr>
          <p:nvPr/>
        </p:nvPicPr>
        <p:blipFill>
          <a:blip r:embed="rId2" cstate="print"/>
          <a:srcRect l="1115" t="1488" r="2254" b="1057"/>
          <a:stretch>
            <a:fillRect/>
          </a:stretch>
        </p:blipFill>
        <p:spPr bwMode="auto">
          <a:xfrm>
            <a:off x="3923928" y="2708920"/>
            <a:ext cx="5004048" cy="378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Инна\Pictures\рабо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510390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792288" y="6021288"/>
            <a:ext cx="6884168" cy="83671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400" dirty="0" smtClean="0"/>
              <a:t>24. </a:t>
            </a:r>
            <a:r>
              <a:rPr lang="ru-RU" sz="1400" dirty="0" smtClean="0"/>
              <a:t>Космонавты должны уметь </a:t>
            </a:r>
            <a:r>
              <a:rPr lang="ru-RU" sz="1400" dirty="0"/>
              <a:t>работать на специальных установках. Работа космонавтов </a:t>
            </a:r>
            <a:r>
              <a:rPr lang="ru-RU" sz="1400" dirty="0" smtClean="0"/>
              <a:t>трудная, ответственная и опасная. </a:t>
            </a:r>
            <a:r>
              <a:rPr lang="ru-RU" sz="1400" dirty="0"/>
              <a:t>В космосе космонавты </a:t>
            </a:r>
            <a:r>
              <a:rPr lang="ru-RU" sz="1400" dirty="0" smtClean="0"/>
              <a:t> проводят </a:t>
            </a:r>
            <a:r>
              <a:rPr lang="ru-RU" sz="1400" dirty="0"/>
              <a:t>эксперименты: выращивают грибы, </a:t>
            </a:r>
            <a:r>
              <a:rPr lang="ru-RU" sz="1400" dirty="0" smtClean="0"/>
              <a:t>пшеницу; Ими  был приобретен опыт по выращиванию цыплят в инкубаторе.  </a:t>
            </a:r>
            <a:endParaRPr lang="ru-RU" sz="1400" dirty="0"/>
          </a:p>
        </p:txBody>
      </p:sp>
      <p:pic>
        <p:nvPicPr>
          <p:cNvPr id="44036" name="Picture 2" descr="C:\Users\Инна\Pictures\Новая папка\Рисунок13.jpg"/>
          <p:cNvPicPr>
            <a:picLocks noChangeAspect="1" noChangeArrowheads="1"/>
          </p:cNvPicPr>
          <p:nvPr/>
        </p:nvPicPr>
        <p:blipFill>
          <a:blip r:embed="rId2" cstate="print"/>
          <a:srcRect l="2481" t="1636" r="2481" b="1018"/>
          <a:stretch>
            <a:fillRect/>
          </a:stretch>
        </p:blipFill>
        <p:spPr bwMode="auto">
          <a:xfrm>
            <a:off x="2627784" y="260648"/>
            <a:ext cx="4248472" cy="557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16016" y="188641"/>
            <a:ext cx="4427984" cy="1368151"/>
          </a:xfrm>
        </p:spPr>
        <p:txBody>
          <a:bodyPr anchor="b" anchorCtr="0">
            <a:normAutofit/>
          </a:bodyPr>
          <a:lstStyle/>
          <a:p>
            <a:pPr algn="l"/>
            <a:r>
              <a:rPr lang="ru-RU" sz="1400" b="1" dirty="0" smtClean="0">
                <a:effectLst/>
              </a:rPr>
              <a:t>25. </a:t>
            </a:r>
            <a:r>
              <a:rPr lang="ru-RU" sz="1400" b="1" dirty="0" smtClean="0">
                <a:effectLst/>
              </a:rPr>
              <a:t>Еда </a:t>
            </a:r>
            <a:r>
              <a:rPr lang="ru-RU" sz="1400" b="1" dirty="0">
                <a:effectLst/>
              </a:rPr>
              <a:t>космонавтов находится в </a:t>
            </a:r>
            <a:r>
              <a:rPr lang="ru-RU" sz="1400" b="1" dirty="0" smtClean="0">
                <a:effectLst/>
              </a:rPr>
              <a:t>тюбиках и вакуумных упаковках - </a:t>
            </a:r>
            <a:r>
              <a:rPr lang="ru-RU" sz="1400" b="1" dirty="0">
                <a:effectLst/>
              </a:rPr>
              <a:t>в жидком состоянии</a:t>
            </a:r>
            <a:r>
              <a:rPr lang="ru-RU" sz="1400" b="1" dirty="0" smtClean="0">
                <a:effectLst/>
              </a:rPr>
              <a:t>..</a:t>
            </a:r>
            <a:endParaRPr lang="ru-RU" sz="1400" b="1" dirty="0">
              <a:effectLst/>
            </a:endParaRPr>
          </a:p>
        </p:txBody>
      </p:sp>
      <p:pic>
        <p:nvPicPr>
          <p:cNvPr id="1026" name="Picture 2" descr="C:\Users\Инна\Pictures\ед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402460" cy="3301845"/>
          </a:xfrm>
          <a:prstGeom prst="rect">
            <a:avLst/>
          </a:prstGeom>
          <a:noFill/>
        </p:spPr>
      </p:pic>
      <p:pic>
        <p:nvPicPr>
          <p:cNvPr id="1027" name="Picture 3" descr="C:\Users\Инна\Pictures\е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140968"/>
            <a:ext cx="4644008" cy="34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83568" y="6237312"/>
            <a:ext cx="7920880" cy="62068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400" dirty="0" smtClean="0"/>
              <a:t>26. </a:t>
            </a:r>
            <a:r>
              <a:rPr lang="ru-RU" sz="1400" dirty="0" smtClean="0"/>
              <a:t>Так </a:t>
            </a:r>
            <a:r>
              <a:rPr lang="ru-RU" sz="1400" dirty="0"/>
              <a:t>космонавты </a:t>
            </a:r>
            <a:r>
              <a:rPr lang="ru-RU" sz="1400" dirty="0" smtClean="0"/>
              <a:t>отдыхают и радуются тому, что их полет прошел успешно. Что они вернулись на землю  здоровыми и невредимыми.</a:t>
            </a:r>
            <a:endParaRPr lang="ru-RU" sz="1400" dirty="0"/>
          </a:p>
        </p:txBody>
      </p:sp>
      <p:pic>
        <p:nvPicPr>
          <p:cNvPr id="46084" name="Picture 2" descr="C:\Users\Инна\Pictures\Новая папка\Рисунок15.jpg"/>
          <p:cNvPicPr>
            <a:picLocks noChangeAspect="1" noChangeArrowheads="1"/>
          </p:cNvPicPr>
          <p:nvPr/>
        </p:nvPicPr>
        <p:blipFill>
          <a:blip r:embed="rId2" cstate="print"/>
          <a:srcRect l="1178" t="1544" r="1414" b="940"/>
          <a:stretch>
            <a:fillRect/>
          </a:stretch>
        </p:blipFill>
        <p:spPr bwMode="auto">
          <a:xfrm>
            <a:off x="683568" y="0"/>
            <a:ext cx="784324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692696"/>
            <a:ext cx="4176464" cy="1656184"/>
          </a:xfrm>
        </p:spPr>
        <p:txBody>
          <a:bodyPr/>
          <a:lstStyle/>
          <a:p>
            <a:r>
              <a:rPr lang="ru-RU" sz="2800" dirty="0" smtClean="0"/>
              <a:t>Освоение      космоса космонавтами - дает возможность людям на Земле: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0"/>
            <a:ext cx="5112568" cy="2780928"/>
          </a:xfrm>
        </p:spPr>
        <p:txBody>
          <a:bodyPr/>
          <a:lstStyle/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                                                                                                        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3. Использовать навигаторы,  для того, чтобы  можно легко ориентироваться на дорогах, т.д.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                     -</a:t>
            </a:r>
            <a:r>
              <a:rPr lang="ru-RU" sz="1400" dirty="0" smtClean="0"/>
              <a:t>27-</a:t>
            </a: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            </a:t>
            </a:r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260648"/>
            <a:ext cx="3168352" cy="1068363"/>
          </a:xfrm>
        </p:spPr>
        <p:txBody>
          <a:bodyPr/>
          <a:lstStyle/>
          <a:p>
            <a:pPr marL="342900" indent="-342900"/>
            <a:r>
              <a:rPr lang="ru-RU" dirty="0" smtClean="0"/>
              <a:t>1. Знать о состоянии погоды </a:t>
            </a:r>
          </a:p>
          <a:p>
            <a:pPr marL="342900" indent="-342900"/>
            <a:r>
              <a:rPr lang="ru-RU" dirty="0" smtClean="0"/>
              <a:t>( на длительный период времени).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453337"/>
            <a:ext cx="3240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dirty="0" smtClean="0"/>
              <a:t>2. Пользоваться сотовой связью.</a:t>
            </a:r>
          </a:p>
        </p:txBody>
      </p:sp>
      <p:pic>
        <p:nvPicPr>
          <p:cNvPr id="1026" name="Picture 2" descr="C:\Users\Инна\Pictures\4bdec23121030b05bb8ba62e564dc6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33056"/>
            <a:ext cx="2765153" cy="2443075"/>
          </a:xfrm>
          <a:prstGeom prst="rect">
            <a:avLst/>
          </a:prstGeom>
          <a:noFill/>
        </p:spPr>
      </p:pic>
      <p:pic>
        <p:nvPicPr>
          <p:cNvPr id="1027" name="Picture 3" descr="C:\Users\Инна\Pictures\Garmin_Dakota_20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564904"/>
            <a:ext cx="1687266" cy="2682752"/>
          </a:xfrm>
          <a:prstGeom prst="rect">
            <a:avLst/>
          </a:prstGeom>
          <a:noFill/>
        </p:spPr>
      </p:pic>
      <p:pic>
        <p:nvPicPr>
          <p:cNvPr id="1028" name="Picture 4" descr="C:\Users\Инна\Pictures\pc_capture2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836712"/>
            <a:ext cx="2185820" cy="2914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433048" cy="2132856"/>
          </a:xfrm>
        </p:spPr>
        <p:txBody>
          <a:bodyPr/>
          <a:lstStyle/>
          <a:p>
            <a:r>
              <a:rPr lang="ru-RU" dirty="0" smtClean="0">
                <a:effectLst/>
              </a:rPr>
              <a:t>Спасибо за внимание!</a:t>
            </a:r>
            <a:endParaRPr lang="ru-RU" dirty="0">
              <a:effectLst/>
            </a:endParaRPr>
          </a:p>
        </p:txBody>
      </p:sp>
      <p:pic>
        <p:nvPicPr>
          <p:cNvPr id="4" name="Picture 2" descr="C:\Users\Инна\Pictures\космос детя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9632" y="1772816"/>
            <a:ext cx="7135000" cy="453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6093296"/>
            <a:ext cx="7992690" cy="576064"/>
          </a:xfrm>
        </p:spPr>
        <p:txBody>
          <a:bodyPr anchorCtr="0"/>
          <a:lstStyle/>
          <a:p>
            <a:r>
              <a:rPr lang="ru-RU" sz="1400" dirty="0">
                <a:effectLst/>
              </a:rPr>
              <a:t>2. Земля единственная </a:t>
            </a:r>
            <a:r>
              <a:rPr lang="ru-RU" sz="1400" dirty="0" smtClean="0">
                <a:effectLst/>
              </a:rPr>
              <a:t>планета, на </a:t>
            </a:r>
            <a:r>
              <a:rPr lang="ru-RU" sz="1400" dirty="0">
                <a:effectLst/>
              </a:rPr>
              <a:t>которой есть жизнь (солнце, воздух и вода).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b="1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endParaRPr lang="ru-RU" sz="1500" dirty="0">
              <a:effectLst/>
            </a:endParaRPr>
          </a:p>
          <a:p>
            <a:pPr marL="125095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500" dirty="0">
                <a:effectLst/>
              </a:rPr>
              <a:t>Все нужней, как никогда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Солнце, воздух и вода.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Без воды дряхлеет тело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Солнце силу нам дает.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Ну, а воздух, где б ты не был,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Пищу мозгу подает.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Вот и тянет нас из дома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Той тропой, что нам знакома.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Перелески, лес, поля.</a:t>
            </a:r>
            <a:br>
              <a:rPr lang="ru-RU" sz="1500" dirty="0">
                <a:effectLst/>
              </a:rPr>
            </a:br>
            <a:r>
              <a:rPr lang="ru-RU" sz="1500" dirty="0">
                <a:effectLst/>
              </a:rPr>
              <a:t>Живем, крутится земля! </a:t>
            </a:r>
          </a:p>
        </p:txBody>
      </p:sp>
      <p:pic>
        <p:nvPicPr>
          <p:cNvPr id="19459" name="Picture 3" descr="C:\Users\Инна\Pictures\sun.gif"/>
          <p:cNvPicPr>
            <a:picLocks noChangeAspect="1" noChangeArrowheads="1"/>
          </p:cNvPicPr>
          <p:nvPr/>
        </p:nvPicPr>
        <p:blipFill>
          <a:blip r:embed="rId2" cstate="print"/>
          <a:srcRect l="11740" t="15147" r="10963" b="14296"/>
          <a:stretch>
            <a:fillRect/>
          </a:stretch>
        </p:blipFill>
        <p:spPr bwMode="auto">
          <a:xfrm>
            <a:off x="1187450" y="346075"/>
            <a:ext cx="3455988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Users\Инна\Pictures\во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3357563"/>
            <a:ext cx="2365375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C:\Users\Инна\Pictures\воздух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908050"/>
            <a:ext cx="2447925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2195736" y="6021388"/>
            <a:ext cx="5341714" cy="4318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400" b="1">
                <a:solidFill>
                  <a:srgbClr val="FFFF00"/>
                </a:solidFill>
                <a:effectLst/>
              </a:rPr>
              <a:t>3. Солнце дает нам свет и тепло.</a:t>
            </a:r>
          </a:p>
        </p:txBody>
      </p:sp>
      <p:pic>
        <p:nvPicPr>
          <p:cNvPr id="20484" name="Picture 3" descr="C:\Users\Инна\Pictures\sun.gif"/>
          <p:cNvPicPr>
            <a:picLocks noChangeAspect="1" noChangeArrowheads="1"/>
          </p:cNvPicPr>
          <p:nvPr/>
        </p:nvPicPr>
        <p:blipFill>
          <a:blip r:embed="rId2" cstate="print"/>
          <a:srcRect l="10994" t="15961" r="13446" b="11235"/>
          <a:stretch>
            <a:fillRect/>
          </a:stretch>
        </p:blipFill>
        <p:spPr bwMode="auto">
          <a:xfrm>
            <a:off x="1692275" y="0"/>
            <a:ext cx="6192838" cy="596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2288" y="4800600"/>
            <a:ext cx="5486400" cy="566738"/>
          </a:xfrm>
        </p:spPr>
        <p:txBody>
          <a:bodyPr anchor="b" anchorCtr="0"/>
          <a:lstStyle/>
          <a:p>
            <a:pPr algn="l"/>
            <a:r>
              <a:rPr lang="ru-RU" sz="1400" b="1"/>
              <a:t/>
            </a:r>
            <a:br>
              <a:rPr lang="ru-RU" sz="1400" b="1"/>
            </a:br>
            <a:endParaRPr lang="ru-RU" sz="1400" b="1"/>
          </a:p>
        </p:txBody>
      </p:sp>
      <p:sp>
        <p:nvSpPr>
          <p:cNvPr id="21507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907704" y="6237312"/>
            <a:ext cx="5688632" cy="43204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1400" dirty="0"/>
              <a:t>4. Деревья </a:t>
            </a:r>
            <a:r>
              <a:rPr lang="ru-RU" sz="1400" dirty="0" smtClean="0"/>
              <a:t>выделяют </a:t>
            </a:r>
            <a:r>
              <a:rPr lang="ru-RU" sz="1400" dirty="0"/>
              <a:t>кислород, которым мы дышим.</a:t>
            </a:r>
          </a:p>
        </p:txBody>
      </p:sp>
      <p:pic>
        <p:nvPicPr>
          <p:cNvPr id="21508" name="Picture 2" descr="C:\Users\Инна\Pictures\земля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02274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91680" y="5661248"/>
            <a:ext cx="5486400" cy="566738"/>
          </a:xfrm>
        </p:spPr>
        <p:txBody>
          <a:bodyPr anchor="b" anchorCtr="0"/>
          <a:lstStyle/>
          <a:p>
            <a:pPr algn="l"/>
            <a:r>
              <a:rPr lang="ru-RU" sz="1400" b="1" dirty="0">
                <a:effectLst/>
              </a:rPr>
              <a:t>5. </a:t>
            </a:r>
            <a:r>
              <a:rPr lang="ru-RU" sz="1400" b="1" dirty="0" smtClean="0">
                <a:effectLst/>
              </a:rPr>
              <a:t> Благодаря водоемам - на планете Земля мы можем пить </a:t>
            </a:r>
            <a:r>
              <a:rPr lang="ru-RU" sz="1400" b="1" dirty="0">
                <a:effectLst/>
              </a:rPr>
              <a:t>пресную воду.</a:t>
            </a:r>
          </a:p>
        </p:txBody>
      </p:sp>
      <p:pic>
        <p:nvPicPr>
          <p:cNvPr id="8194" name="Picture 2" descr="C:\Users\Инна\Pictures\thumbn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124744"/>
            <a:ext cx="4941105" cy="3672889"/>
          </a:xfrm>
          <a:prstGeom prst="rect">
            <a:avLst/>
          </a:prstGeom>
          <a:noFill/>
        </p:spPr>
      </p:pic>
      <p:pic>
        <p:nvPicPr>
          <p:cNvPr id="1026" name="Picture 2" descr="C:\Users\Инна\Pictures\стака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3456384" cy="3758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ru-RU" sz="1400">
                <a:effectLst/>
              </a:rPr>
              <a:t>6. Поэтому на планете Земля живут: люди, животные, птицы, рыбы, насекомые.</a:t>
            </a:r>
          </a:p>
        </p:txBody>
      </p:sp>
      <p:pic>
        <p:nvPicPr>
          <p:cNvPr id="23555" name="Picture 2" descr="C:\Users\Инна\Pictures\животные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1773238"/>
            <a:ext cx="24479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 descr="C:\Users\Инна\Pictures\люд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484313"/>
            <a:ext cx="25193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 descr="C:\Users\Инна\Pictures\птиц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1484313"/>
            <a:ext cx="316865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4" descr="C:\Users\Инна\Pictures\насекомые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3213100"/>
            <a:ext cx="25463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5" descr="C:\Users\Инна\Pictures\рыбы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4005263"/>
            <a:ext cx="2376488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ru-RU" sz="1400">
                <a:effectLst/>
              </a:rPr>
              <a:t>7. На планете Земля растут:  деревья, цветы, ягоды, грибы, т.д.</a:t>
            </a:r>
          </a:p>
        </p:txBody>
      </p:sp>
      <p:pic>
        <p:nvPicPr>
          <p:cNvPr id="24579" name="Picture 2" descr="C:\Users\Инна\Pictures\цве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221163"/>
            <a:ext cx="2881312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 descr="C:\Users\Инна\Pictures\ягод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2997200"/>
            <a:ext cx="2520950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C:\Users\Инна\Pictures\деревья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628775"/>
            <a:ext cx="2808287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5" descr="C:\Users\Инна\Pictures\грибы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2349500"/>
            <a:ext cx="2663825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188640"/>
            <a:ext cx="8229600" cy="1211833"/>
          </a:xfrm>
        </p:spPr>
        <p:txBody>
          <a:bodyPr anchorCtr="0"/>
          <a:lstStyle/>
          <a:p>
            <a:r>
              <a:rPr lang="ru-RU" sz="1400" dirty="0">
                <a:effectLst/>
              </a:rPr>
              <a:t>8. На планете Земля  имеются обширные леса, травянистые равнины</a:t>
            </a:r>
            <a:r>
              <a:rPr lang="ru-RU" sz="1400" dirty="0" smtClean="0">
                <a:effectLst/>
              </a:rPr>
              <a:t>,</a:t>
            </a:r>
            <a:br>
              <a:rPr lang="ru-RU" sz="1400" dirty="0" smtClean="0">
                <a:effectLst/>
              </a:rPr>
            </a:br>
            <a:r>
              <a:rPr lang="ru-RU" sz="1400" dirty="0" smtClean="0">
                <a:effectLst/>
              </a:rPr>
              <a:t> </a:t>
            </a:r>
            <a:r>
              <a:rPr lang="ru-RU" sz="1400" dirty="0">
                <a:effectLst/>
              </a:rPr>
              <a:t>высокие горы, жаркие пустыни. </a:t>
            </a:r>
          </a:p>
        </p:txBody>
      </p:sp>
      <p:pic>
        <p:nvPicPr>
          <p:cNvPr id="25603" name="Picture 2" descr="C:\Users\Инна\Pictures\го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1557338"/>
            <a:ext cx="273685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C:\Users\Инна\Pictures\животные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4221163"/>
            <a:ext cx="2952750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C:\Users\Инна\Pictures\лес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484313"/>
            <a:ext cx="2808287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5" descr="C:\Users\Инна\Pictures\равнин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1916113"/>
            <a:ext cx="2808288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6" descr="C:\Users\Инна\Pictures\пустыня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9700" y="4221163"/>
            <a:ext cx="3097213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1065</TotalTime>
  <Words>609</Words>
  <Application>Microsoft Office PowerPoint</Application>
  <PresentationFormat>Экран (4:3)</PresentationFormat>
  <Paragraphs>131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Орбита</vt:lpstr>
      <vt:lpstr>День КОСМОНАВТИКИ!</vt:lpstr>
      <vt:lpstr>1. Мы живем на планете Земля. Земля – это наш дом. Земля напоминает  форму шара.</vt:lpstr>
      <vt:lpstr>2. Земля единственная планета, на которой есть жизнь (солнце, воздух и вода).</vt:lpstr>
      <vt:lpstr>Слайд 4</vt:lpstr>
      <vt:lpstr> </vt:lpstr>
      <vt:lpstr>5.  Благодаря водоемам - на планете Земля мы можем пить пресную воду.</vt:lpstr>
      <vt:lpstr>6. Поэтому на планете Земля живут: люди, животные, птицы, рыбы, насекомые.</vt:lpstr>
      <vt:lpstr>7. На планете Земля растут:  деревья, цветы, ягоды, грибы, т.д.</vt:lpstr>
      <vt:lpstr>8. На планете Земля  имеются обширные леса, травянистые равнины,  высокие горы, жаркие пустыни. </vt:lpstr>
      <vt:lpstr>9. Большая часть Земли покрыта водой.</vt:lpstr>
      <vt:lpstr>Слайд 11</vt:lpstr>
      <vt:lpstr>Слайд 12</vt:lpstr>
      <vt:lpstr>Слайд 13</vt:lpstr>
      <vt:lpstr>Слайд 14</vt:lpstr>
      <vt:lpstr>Слайд 15</vt:lpstr>
      <vt:lpstr>15. Для того чтобы исследовать космос - первыми отправили в полет собак: Белку и Стрелку. После полета они благополучно  вернулись на Землю.</vt:lpstr>
      <vt:lpstr>Слайд 17</vt:lpstr>
      <vt:lpstr>Слайд 18</vt:lpstr>
      <vt:lpstr>Слайд 19</vt:lpstr>
      <vt:lpstr>19. Так проходят тренировки космонавтов и идет отбор тех, кто полетит в космос ( умный,  сильный, физически выносливый, волевой, трудолюбивый,  находчивый). </vt:lpstr>
      <vt:lpstr>Слайд 21</vt:lpstr>
      <vt:lpstr>Космонавт на Луне.</vt:lpstr>
      <vt:lpstr>Слайд 23</vt:lpstr>
      <vt:lpstr>Слайд 24</vt:lpstr>
      <vt:lpstr>Слайд 25</vt:lpstr>
      <vt:lpstr>25. Еда космонавтов находится в тюбиках и вакуумных упаковках - в жидком состоянии..</vt:lpstr>
      <vt:lpstr>Слайд 27</vt:lpstr>
      <vt:lpstr>Освоение      космоса космонавтами - дает возможность людям на Земле: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для дошкольников «Космос»</dc:title>
  <cp:lastModifiedBy>User</cp:lastModifiedBy>
  <cp:revision>117</cp:revision>
  <dcterms:created xsi:type="dcterms:W3CDTF">2012-04-11T10:58:39Z</dcterms:created>
  <dcterms:modified xsi:type="dcterms:W3CDTF">2017-04-12T11:59:47Z</dcterms:modified>
</cp:coreProperties>
</file>